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8229600"/>
  <p:notesSz cx="8229600" cy="14630400"/>
  <p:embeddedFontLst>
    <p:embeddedFont>
      <p:font typeface="Montserrat"/>
      <p:regular r:id="rId14"/>
    </p:embeddedFont>
    <p:embeddedFont>
      <p:font typeface="Montserrat"/>
      <p:regular r:id="rId15"/>
    </p:embeddedFont>
    <p:embeddedFont>
      <p:font typeface="Montserrat"/>
      <p:regular r:id="rId16"/>
    </p:embeddedFont>
    <p:embeddedFont>
      <p:font typeface="Montserrat"/>
      <p:regular r:id="rId17"/>
    </p:embeddedFont>
    <p:embeddedFont>
      <p:font typeface="Heebo Light"/>
      <p:regular r:id="rId18"/>
    </p:embeddedFont>
    <p:embeddedFont>
      <p:font typeface="Heebo Light"/>
      <p:regular r:id="rId1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4" Type="http://schemas.openxmlformats.org/officeDocument/2006/relationships/font" Target="fonts/font1.fntdata"/><Relationship Id="rId15" Type="http://schemas.openxmlformats.org/officeDocument/2006/relationships/font" Target="fonts/font2.fntdata"/><Relationship Id="rId16" Type="http://schemas.openxmlformats.org/officeDocument/2006/relationships/font" Target="fonts/font3.fntdata"/><Relationship Id="rId17" Type="http://schemas.openxmlformats.org/officeDocument/2006/relationships/font" Target="fonts/font4.fntdata"/><Relationship Id="rId18" Type="http://schemas.openxmlformats.org/officeDocument/2006/relationships/font" Target="fonts/font5.fntdata"/><Relationship Id="rId19"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3.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5.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974294"/>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IndustrialDoc: Smart Machine Documentation System</a:t>
            </a:r>
            <a:endParaRPr lang="en-US" sz="4450" dirty="0"/>
          </a:p>
        </p:txBody>
      </p:sp>
      <p:sp>
        <p:nvSpPr>
          <p:cNvPr id="4" name="Text 1"/>
          <p:cNvSpPr/>
          <p:nvPr/>
        </p:nvSpPr>
        <p:spPr>
          <a:xfrm>
            <a:off x="6280190" y="4440793"/>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Motion Minds presents IndustrialDoc, a secure and efficient file management solution. Designed specifically for the complexities of industrial documentation. Our system streamlines access, enhances security, and boosts productivity. Say goodbye to documentation chaos and embrace seamless management.</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938093"/>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The High Cost of Unmanaged Documentation</a:t>
            </a:r>
            <a:endParaRPr lang="en-US" sz="4450" dirty="0"/>
          </a:p>
        </p:txBody>
      </p:sp>
      <p:sp>
        <p:nvSpPr>
          <p:cNvPr id="4" name="Shape 1"/>
          <p:cNvSpPr/>
          <p:nvPr/>
        </p:nvSpPr>
        <p:spPr>
          <a:xfrm>
            <a:off x="6280190" y="3659743"/>
            <a:ext cx="510302" cy="510302"/>
          </a:xfrm>
          <a:prstGeom prst="roundRect">
            <a:avLst>
              <a:gd name="adj" fmla="val 18669"/>
            </a:avLst>
          </a:prstGeom>
          <a:solidFill>
            <a:srgbClr val="31136C"/>
          </a:solidFill>
          <a:ln w="7620">
            <a:solidFill>
              <a:srgbClr val="4A2C85"/>
            </a:solidFill>
            <a:prstDash val="solid"/>
          </a:ln>
        </p:spPr>
      </p:sp>
      <p:pic>
        <p:nvPicPr>
          <p:cNvPr id="5" name="Image 1" descr="preencoded.png">    </p:cNvPr>
          <p:cNvPicPr>
            <a:picLocks noChangeAspect="1"/>
          </p:cNvPicPr>
          <p:nvPr/>
        </p:nvPicPr>
        <p:blipFill>
          <a:blip r:embed="rId2"/>
          <a:stretch>
            <a:fillRect/>
          </a:stretch>
        </p:blipFill>
        <p:spPr>
          <a:xfrm>
            <a:off x="6365260" y="3744754"/>
            <a:ext cx="340162" cy="340162"/>
          </a:xfrm>
          <a:prstGeom prst="rect">
            <a:avLst/>
          </a:prstGeom>
        </p:spPr>
      </p:pic>
      <p:sp>
        <p:nvSpPr>
          <p:cNvPr id="6" name="Text 2"/>
          <p:cNvSpPr/>
          <p:nvPr/>
        </p:nvSpPr>
        <p:spPr>
          <a:xfrm>
            <a:off x="7017306" y="3659743"/>
            <a:ext cx="2927747" cy="708660"/>
          </a:xfrm>
          <a:prstGeom prst="rect">
            <a:avLst/>
          </a:prstGeom>
          <a:noFill/>
          <a:ln/>
        </p:spPr>
        <p:txBody>
          <a:bodyPr wrap="squar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Documentation Overload</a:t>
            </a:r>
            <a:endParaRPr lang="en-US" sz="2200" dirty="0"/>
          </a:p>
        </p:txBody>
      </p:sp>
      <p:sp>
        <p:nvSpPr>
          <p:cNvPr id="7" name="Text 3"/>
          <p:cNvSpPr/>
          <p:nvPr/>
        </p:nvSpPr>
        <p:spPr>
          <a:xfrm>
            <a:off x="7017306" y="4504492"/>
            <a:ext cx="2927747" cy="1451610"/>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Industrial machinery's rising complexity causes documentation to grow exponentially.</a:t>
            </a:r>
            <a:endParaRPr lang="en-US" sz="1750" dirty="0"/>
          </a:p>
        </p:txBody>
      </p:sp>
      <p:sp>
        <p:nvSpPr>
          <p:cNvPr id="8" name="Shape 4"/>
          <p:cNvSpPr/>
          <p:nvPr/>
        </p:nvSpPr>
        <p:spPr>
          <a:xfrm>
            <a:off x="10171867" y="3659743"/>
            <a:ext cx="510302" cy="510302"/>
          </a:xfrm>
          <a:prstGeom prst="roundRect">
            <a:avLst>
              <a:gd name="adj" fmla="val 18669"/>
            </a:avLst>
          </a:prstGeom>
          <a:solidFill>
            <a:srgbClr val="31136C"/>
          </a:solidFill>
          <a:ln w="7620">
            <a:solidFill>
              <a:srgbClr val="4A2C85"/>
            </a:solidFill>
            <a:prstDash val="solid"/>
          </a:ln>
        </p:spPr>
      </p:sp>
      <p:pic>
        <p:nvPicPr>
          <p:cNvPr id="9" name="Image 2" descr="preencoded.png">    </p:cNvPr>
          <p:cNvPicPr>
            <a:picLocks noChangeAspect="1"/>
          </p:cNvPicPr>
          <p:nvPr/>
        </p:nvPicPr>
        <p:blipFill>
          <a:blip r:embed="rId3"/>
          <a:stretch>
            <a:fillRect/>
          </a:stretch>
        </p:blipFill>
        <p:spPr>
          <a:xfrm>
            <a:off x="10256937" y="3702248"/>
            <a:ext cx="340162" cy="425291"/>
          </a:xfrm>
          <a:prstGeom prst="rect">
            <a:avLst/>
          </a:prstGeom>
        </p:spPr>
      </p:pic>
      <p:sp>
        <p:nvSpPr>
          <p:cNvPr id="10" name="Text 5"/>
          <p:cNvSpPr/>
          <p:nvPr/>
        </p:nvSpPr>
        <p:spPr>
          <a:xfrm>
            <a:off x="10908983" y="365974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Security risks</a:t>
            </a:r>
            <a:endParaRPr lang="en-US" sz="2200" dirty="0"/>
          </a:p>
        </p:txBody>
      </p:sp>
      <p:sp>
        <p:nvSpPr>
          <p:cNvPr id="11" name="Text 6"/>
          <p:cNvSpPr/>
          <p:nvPr/>
        </p:nvSpPr>
        <p:spPr>
          <a:xfrm>
            <a:off x="10908983" y="4150162"/>
            <a:ext cx="2927747" cy="1451610"/>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Current methods are inefficient, insecure, and difficult to manage, which can lead to breaches.</a:t>
            </a:r>
            <a:endParaRPr lang="en-US" sz="1750" dirty="0"/>
          </a:p>
        </p:txBody>
      </p:sp>
      <p:sp>
        <p:nvSpPr>
          <p:cNvPr id="12" name="Shape 7"/>
          <p:cNvSpPr/>
          <p:nvPr/>
        </p:nvSpPr>
        <p:spPr>
          <a:xfrm>
            <a:off x="6280190" y="6438067"/>
            <a:ext cx="510302" cy="510302"/>
          </a:xfrm>
          <a:prstGeom prst="roundRect">
            <a:avLst>
              <a:gd name="adj" fmla="val 18669"/>
            </a:avLst>
          </a:prstGeom>
          <a:solidFill>
            <a:srgbClr val="31136C"/>
          </a:solidFill>
          <a:ln w="7620">
            <a:solidFill>
              <a:srgbClr val="4A2C85"/>
            </a:solidFill>
            <a:prstDash val="solid"/>
          </a:ln>
        </p:spPr>
      </p:sp>
      <p:pic>
        <p:nvPicPr>
          <p:cNvPr id="13" name="Image 3" descr="preencoded.png">    </p:cNvPr>
          <p:cNvPicPr>
            <a:picLocks noChangeAspect="1"/>
          </p:cNvPicPr>
          <p:nvPr/>
        </p:nvPicPr>
        <p:blipFill>
          <a:blip r:embed="rId4"/>
          <a:stretch>
            <a:fillRect/>
          </a:stretch>
        </p:blipFill>
        <p:spPr>
          <a:xfrm>
            <a:off x="6365260" y="6480572"/>
            <a:ext cx="340162" cy="425291"/>
          </a:xfrm>
          <a:prstGeom prst="rect">
            <a:avLst/>
          </a:prstGeom>
        </p:spPr>
      </p:pic>
      <p:sp>
        <p:nvSpPr>
          <p:cNvPr id="14" name="Text 8"/>
          <p:cNvSpPr/>
          <p:nvPr/>
        </p:nvSpPr>
        <p:spPr>
          <a:xfrm>
            <a:off x="7017306" y="643806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Time wasted</a:t>
            </a:r>
            <a:endParaRPr lang="en-US" sz="2200" dirty="0"/>
          </a:p>
        </p:txBody>
      </p:sp>
      <p:sp>
        <p:nvSpPr>
          <p:cNvPr id="15" name="Text 9"/>
          <p:cNvSpPr/>
          <p:nvPr/>
        </p:nvSpPr>
        <p:spPr>
          <a:xfrm>
            <a:off x="7017306" y="6928485"/>
            <a:ext cx="6819305" cy="362903"/>
          </a:xfrm>
          <a:prstGeom prst="rect">
            <a:avLst/>
          </a:prstGeom>
          <a:noFill/>
          <a:ln/>
        </p:spPr>
        <p:txBody>
          <a:bodyPr wrap="non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Engineers lose 20% of their time searching for documents.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523053"/>
            <a:ext cx="9477018" cy="708779"/>
          </a:xfrm>
          <a:prstGeom prst="rect">
            <a:avLst/>
          </a:prstGeom>
          <a:noFill/>
          <a:ln/>
        </p:spPr>
        <p:txBody>
          <a:bodyPr wrap="none" lIns="0" tIns="0" rIns="0" bIns="0" rtlCol="0" anchor="t"/>
          <a:lstStyle/>
          <a:p>
            <a:pPr algn="l"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IndustrialDoc: A Smarter Solution</a:t>
            </a:r>
            <a:endParaRPr lang="en-US" sz="4450" dirty="0"/>
          </a:p>
        </p:txBody>
      </p:sp>
      <p:sp>
        <p:nvSpPr>
          <p:cNvPr id="3" name="Text 1"/>
          <p:cNvSpPr/>
          <p:nvPr/>
        </p:nvSpPr>
        <p:spPr>
          <a:xfrm>
            <a:off x="793790" y="3798808"/>
            <a:ext cx="3184327" cy="354330"/>
          </a:xfrm>
          <a:prstGeom prst="rect">
            <a:avLst/>
          </a:prstGeom>
          <a:noFill/>
          <a:ln/>
        </p:spPr>
        <p:txBody>
          <a:bodyPr wrap="none" lIns="0" tIns="0" rIns="0" bIns="0" rtlCol="0" anchor="t"/>
          <a:lstStyle/>
          <a:p>
            <a:pPr algn="l" indent="0" marL="0">
              <a:lnSpc>
                <a:spcPts val="2750"/>
              </a:lnSpc>
              <a:buNone/>
            </a:pPr>
            <a:r>
              <a:rPr lang="en-US" sz="2200" dirty="0">
                <a:solidFill>
                  <a:srgbClr val="F2F0F4"/>
                </a:solidFill>
                <a:latin typeface="Montserrat" pitchFamily="34" charset="0"/>
                <a:ea typeface="Montserrat" pitchFamily="34" charset="-122"/>
                <a:cs typeface="Montserrat" pitchFamily="34" charset="-120"/>
              </a:rPr>
              <a:t>Centralized Repository</a:t>
            </a:r>
            <a:endParaRPr lang="en-US" sz="2200" dirty="0"/>
          </a:p>
        </p:txBody>
      </p:sp>
      <p:sp>
        <p:nvSpPr>
          <p:cNvPr id="4" name="Text 2"/>
          <p:cNvSpPr/>
          <p:nvPr/>
        </p:nvSpPr>
        <p:spPr>
          <a:xfrm>
            <a:off x="793790" y="4379952"/>
            <a:ext cx="6244709" cy="362903"/>
          </a:xfrm>
          <a:prstGeom prst="rect">
            <a:avLst/>
          </a:prstGeom>
          <a:noFill/>
          <a:ln/>
        </p:spPr>
        <p:txBody>
          <a:bodyPr wrap="non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A secure place for industrial documentation.</a:t>
            </a:r>
            <a:endParaRPr lang="en-US" sz="1750" dirty="0"/>
          </a:p>
        </p:txBody>
      </p:sp>
      <p:sp>
        <p:nvSpPr>
          <p:cNvPr id="5" name="Text 3"/>
          <p:cNvSpPr/>
          <p:nvPr/>
        </p:nvSpPr>
        <p:spPr>
          <a:xfrm>
            <a:off x="7599521" y="379880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2F0F4"/>
                </a:solidFill>
                <a:latin typeface="Montserrat" pitchFamily="34" charset="0"/>
                <a:ea typeface="Montserrat" pitchFamily="34" charset="-122"/>
                <a:cs typeface="Montserrat" pitchFamily="34" charset="-120"/>
              </a:rPr>
              <a:t>Key Features</a:t>
            </a:r>
            <a:endParaRPr lang="en-US" sz="2200" dirty="0"/>
          </a:p>
        </p:txBody>
      </p:sp>
      <p:sp>
        <p:nvSpPr>
          <p:cNvPr id="6" name="Text 4"/>
          <p:cNvSpPr/>
          <p:nvPr/>
        </p:nvSpPr>
        <p:spPr>
          <a:xfrm>
            <a:off x="7599521" y="4379952"/>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Advance Filtering</a:t>
            </a:r>
            <a:endParaRPr lang="en-US" sz="1750" dirty="0"/>
          </a:p>
        </p:txBody>
      </p:sp>
      <p:sp>
        <p:nvSpPr>
          <p:cNvPr id="7" name="Text 5"/>
          <p:cNvSpPr/>
          <p:nvPr/>
        </p:nvSpPr>
        <p:spPr>
          <a:xfrm>
            <a:off x="7599521" y="4822150"/>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Access control</a:t>
            </a:r>
            <a:endParaRPr lang="en-US" sz="1750" dirty="0"/>
          </a:p>
        </p:txBody>
      </p:sp>
      <p:sp>
        <p:nvSpPr>
          <p:cNvPr id="8" name="Text 6"/>
          <p:cNvSpPr/>
          <p:nvPr/>
        </p:nvSpPr>
        <p:spPr>
          <a:xfrm>
            <a:off x="7599521" y="526434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Advanced search</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570434"/>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Key Features of IndustrialDoc</a:t>
            </a:r>
            <a:endParaRPr lang="en-US" sz="4450" dirty="0"/>
          </a:p>
        </p:txBody>
      </p:sp>
      <p:pic>
        <p:nvPicPr>
          <p:cNvPr id="4" name="Image 1" descr="preencoded.png">    </p:cNvPr>
          <p:cNvPicPr>
            <a:picLocks noChangeAspect="1"/>
          </p:cNvPicPr>
          <p:nvPr/>
        </p:nvPicPr>
        <p:blipFill>
          <a:blip r:embed="rId2"/>
          <a:stretch>
            <a:fillRect/>
          </a:stretch>
        </p:blipFill>
        <p:spPr>
          <a:xfrm>
            <a:off x="6280190" y="3328154"/>
            <a:ext cx="566976" cy="566976"/>
          </a:xfrm>
          <a:prstGeom prst="rect">
            <a:avLst/>
          </a:prstGeom>
        </p:spPr>
      </p:pic>
      <p:sp>
        <p:nvSpPr>
          <p:cNvPr id="5" name="Text 1"/>
          <p:cNvSpPr/>
          <p:nvPr/>
        </p:nvSpPr>
        <p:spPr>
          <a:xfrm>
            <a:off x="6280190" y="4121944"/>
            <a:ext cx="2291953" cy="708660"/>
          </a:xfrm>
          <a:prstGeom prst="rect">
            <a:avLst/>
          </a:prstGeom>
          <a:noFill/>
          <a:ln/>
        </p:spPr>
        <p:txBody>
          <a:bodyPr wrap="squar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File Management</a:t>
            </a:r>
            <a:endParaRPr lang="en-US" sz="2200" dirty="0"/>
          </a:p>
        </p:txBody>
      </p:sp>
      <p:pic>
        <p:nvPicPr>
          <p:cNvPr id="6" name="Image 2" descr="preencoded.png">    </p:cNvPr>
          <p:cNvPicPr>
            <a:picLocks noChangeAspect="1"/>
          </p:cNvPicPr>
          <p:nvPr/>
        </p:nvPicPr>
        <p:blipFill>
          <a:blip r:embed="rId3"/>
          <a:stretch>
            <a:fillRect/>
          </a:stretch>
        </p:blipFill>
        <p:spPr>
          <a:xfrm>
            <a:off x="8912304" y="3328154"/>
            <a:ext cx="566976" cy="566976"/>
          </a:xfrm>
          <a:prstGeom prst="rect">
            <a:avLst/>
          </a:prstGeom>
        </p:spPr>
      </p:pic>
      <p:sp>
        <p:nvSpPr>
          <p:cNvPr id="7" name="Text 2"/>
          <p:cNvSpPr/>
          <p:nvPr/>
        </p:nvSpPr>
        <p:spPr>
          <a:xfrm>
            <a:off x="8912304" y="4121944"/>
            <a:ext cx="2292072"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Security</a:t>
            </a:r>
            <a:endParaRPr lang="en-US" sz="2200" dirty="0"/>
          </a:p>
        </p:txBody>
      </p:sp>
      <p:pic>
        <p:nvPicPr>
          <p:cNvPr id="8" name="Image 3" descr="preencoded.png">    </p:cNvPr>
          <p:cNvPicPr>
            <a:picLocks noChangeAspect="1"/>
          </p:cNvPicPr>
          <p:nvPr/>
        </p:nvPicPr>
        <p:blipFill>
          <a:blip r:embed="rId4"/>
          <a:stretch>
            <a:fillRect/>
          </a:stretch>
        </p:blipFill>
        <p:spPr>
          <a:xfrm>
            <a:off x="11544538" y="3328154"/>
            <a:ext cx="566976" cy="566976"/>
          </a:xfrm>
          <a:prstGeom prst="rect">
            <a:avLst/>
          </a:prstGeom>
        </p:spPr>
      </p:pic>
      <p:sp>
        <p:nvSpPr>
          <p:cNvPr id="9" name="Text 3"/>
          <p:cNvSpPr/>
          <p:nvPr/>
        </p:nvSpPr>
        <p:spPr>
          <a:xfrm>
            <a:off x="11544538" y="4121944"/>
            <a:ext cx="2291953"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Search</a:t>
            </a:r>
            <a:endParaRPr lang="en-US" sz="2200" dirty="0"/>
          </a:p>
        </p:txBody>
      </p:sp>
      <p:pic>
        <p:nvPicPr>
          <p:cNvPr id="10" name="Image 4" descr="preencoded.png">    </p:cNvPr>
          <p:cNvPicPr>
            <a:picLocks noChangeAspect="1"/>
          </p:cNvPicPr>
          <p:nvPr/>
        </p:nvPicPr>
        <p:blipFill>
          <a:blip r:embed="rId5"/>
          <a:stretch>
            <a:fillRect/>
          </a:stretch>
        </p:blipFill>
        <p:spPr>
          <a:xfrm>
            <a:off x="6280190" y="5511046"/>
            <a:ext cx="566976" cy="566976"/>
          </a:xfrm>
          <a:prstGeom prst="rect">
            <a:avLst/>
          </a:prstGeom>
        </p:spPr>
      </p:pic>
      <p:sp>
        <p:nvSpPr>
          <p:cNvPr id="11" name="Text 4"/>
          <p:cNvSpPr/>
          <p:nvPr/>
        </p:nvSpPr>
        <p:spPr>
          <a:xfrm>
            <a:off x="6280190" y="6304836"/>
            <a:ext cx="2291953"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Mobile-Friendly</a:t>
            </a:r>
            <a:endParaRPr lang="en-US" sz="2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12232" y="560308"/>
            <a:ext cx="10549533" cy="636032"/>
          </a:xfrm>
          <a:prstGeom prst="rect">
            <a:avLst/>
          </a:prstGeom>
          <a:noFill/>
          <a:ln/>
        </p:spPr>
        <p:txBody>
          <a:bodyPr wrap="none" lIns="0" tIns="0" rIns="0" bIns="0" rtlCol="0" anchor="t"/>
          <a:lstStyle/>
          <a:p>
            <a:pPr algn="l" indent="0" marL="0">
              <a:lnSpc>
                <a:spcPts val="5000"/>
              </a:lnSpc>
              <a:buNone/>
            </a:pPr>
            <a:r>
              <a:rPr lang="en-US" sz="4000" dirty="0">
                <a:solidFill>
                  <a:srgbClr val="F2F0F4"/>
                </a:solidFill>
                <a:latin typeface="Montserrat" pitchFamily="34" charset="0"/>
                <a:ea typeface="Montserrat" pitchFamily="34" charset="-122"/>
                <a:cs typeface="Montserrat" pitchFamily="34" charset="-120"/>
              </a:rPr>
              <a:t>Under the Hood: Technical Requirements</a:t>
            </a:r>
            <a:endParaRPr lang="en-US" sz="4000" dirty="0"/>
          </a:p>
        </p:txBody>
      </p:sp>
      <p:pic>
        <p:nvPicPr>
          <p:cNvPr id="3" name="Image 0" descr="preencoded.png">    </p:cNvPr>
          <p:cNvPicPr>
            <a:picLocks noChangeAspect="1"/>
          </p:cNvPicPr>
          <p:nvPr/>
        </p:nvPicPr>
        <p:blipFill>
          <a:blip r:embed="rId1"/>
          <a:stretch>
            <a:fillRect/>
          </a:stretch>
        </p:blipFill>
        <p:spPr>
          <a:xfrm>
            <a:off x="3359944" y="1603296"/>
            <a:ext cx="1307306" cy="1172528"/>
          </a:xfrm>
          <a:prstGeom prst="rect">
            <a:avLst/>
          </a:prstGeom>
        </p:spPr>
      </p:pic>
      <p:sp>
        <p:nvSpPr>
          <p:cNvPr id="4" name="Text 1"/>
          <p:cNvSpPr/>
          <p:nvPr/>
        </p:nvSpPr>
        <p:spPr>
          <a:xfrm>
            <a:off x="3870484" y="2156103"/>
            <a:ext cx="286107" cy="357664"/>
          </a:xfrm>
          <a:prstGeom prst="rect">
            <a:avLst/>
          </a:prstGeom>
          <a:noFill/>
          <a:ln/>
        </p:spPr>
        <p:txBody>
          <a:bodyPr wrap="none" lIns="0" tIns="0" rIns="0" bIns="0" rtlCol="0" anchor="t"/>
          <a:lstStyle/>
          <a:p>
            <a:pPr algn="ctr" indent="0" marL="0">
              <a:lnSpc>
                <a:spcPts val="3600"/>
              </a:lnSpc>
              <a:buNone/>
            </a:pPr>
            <a:r>
              <a:rPr lang="en-US" sz="2250" dirty="0">
                <a:solidFill>
                  <a:srgbClr val="DCD7E5"/>
                </a:solidFill>
                <a:latin typeface="Montserrat" pitchFamily="34" charset="0"/>
                <a:ea typeface="Montserrat" pitchFamily="34" charset="-122"/>
                <a:cs typeface="Montserrat" pitchFamily="34" charset="-120"/>
              </a:rPr>
              <a:t>1</a:t>
            </a:r>
            <a:endParaRPr lang="en-US" sz="2250" dirty="0"/>
          </a:p>
        </p:txBody>
      </p:sp>
      <p:sp>
        <p:nvSpPr>
          <p:cNvPr id="5" name="Text 2"/>
          <p:cNvSpPr/>
          <p:nvPr/>
        </p:nvSpPr>
        <p:spPr>
          <a:xfrm>
            <a:off x="4870728" y="1806773"/>
            <a:ext cx="1747123" cy="318016"/>
          </a:xfrm>
          <a:prstGeom prst="rect">
            <a:avLst/>
          </a:prstGeom>
          <a:noFill/>
          <a:ln/>
        </p:spPr>
        <p:txBody>
          <a:bodyPr wrap="none" lIns="0" tIns="0" rIns="0" bIns="0" rtlCol="0" anchor="t"/>
          <a:lstStyle/>
          <a:p>
            <a:pPr algn="l" indent="0" marL="0">
              <a:lnSpc>
                <a:spcPts val="2500"/>
              </a:lnSpc>
              <a:buNone/>
            </a:pPr>
            <a:r>
              <a:rPr lang="en-US" sz="2000" dirty="0">
                <a:solidFill>
                  <a:srgbClr val="DCD7E5"/>
                </a:solidFill>
                <a:latin typeface="Montserrat" pitchFamily="34" charset="0"/>
                <a:ea typeface="Montserrat" pitchFamily="34" charset="-122"/>
                <a:cs typeface="Montserrat" pitchFamily="34" charset="-120"/>
              </a:rPr>
              <a:t>Security</a:t>
            </a:r>
            <a:endParaRPr lang="en-US" sz="2000" dirty="0"/>
          </a:p>
        </p:txBody>
      </p:sp>
      <p:sp>
        <p:nvSpPr>
          <p:cNvPr id="6" name="Text 3"/>
          <p:cNvSpPr/>
          <p:nvPr/>
        </p:nvSpPr>
        <p:spPr>
          <a:xfrm>
            <a:off x="4870728" y="2246828"/>
            <a:ext cx="1747123" cy="325517"/>
          </a:xfrm>
          <a:prstGeom prst="rect">
            <a:avLst/>
          </a:prstGeom>
          <a:noFill/>
          <a:ln/>
        </p:spPr>
        <p:txBody>
          <a:bodyPr wrap="none" lIns="0" tIns="0" rIns="0" bIns="0" rtlCol="0" anchor="t"/>
          <a:lstStyle/>
          <a:p>
            <a:pPr algn="l" indent="0" marL="0">
              <a:lnSpc>
                <a:spcPts val="2550"/>
              </a:lnSpc>
              <a:buNone/>
            </a:pPr>
            <a:r>
              <a:rPr lang="en-US" sz="1600" dirty="0">
                <a:solidFill>
                  <a:srgbClr val="DCD7E5"/>
                </a:solidFill>
                <a:latin typeface="Heebo Light" pitchFamily="34" charset="0"/>
                <a:ea typeface="Heebo Light" pitchFamily="34" charset="-122"/>
                <a:cs typeface="Heebo Light" pitchFamily="34" charset="-120"/>
              </a:rPr>
              <a:t>cryptography.fernet</a:t>
            </a:r>
            <a:endParaRPr lang="en-US" sz="1600" dirty="0"/>
          </a:p>
        </p:txBody>
      </p:sp>
      <p:sp>
        <p:nvSpPr>
          <p:cNvPr id="7" name="Shape 4"/>
          <p:cNvSpPr/>
          <p:nvPr/>
        </p:nvSpPr>
        <p:spPr>
          <a:xfrm>
            <a:off x="4718090" y="2791658"/>
            <a:ext cx="9149239" cy="11430"/>
          </a:xfrm>
          <a:prstGeom prst="roundRect">
            <a:avLst>
              <a:gd name="adj" fmla="val 747870"/>
            </a:avLst>
          </a:prstGeom>
          <a:solidFill>
            <a:srgbClr val="4A2C85"/>
          </a:solidFill>
          <a:ln/>
        </p:spPr>
      </p:sp>
      <p:pic>
        <p:nvPicPr>
          <p:cNvPr id="8" name="Image 1" descr="preencoded.png">    </p:cNvPr>
          <p:cNvPicPr>
            <a:picLocks noChangeAspect="1"/>
          </p:cNvPicPr>
          <p:nvPr/>
        </p:nvPicPr>
        <p:blipFill>
          <a:blip r:embed="rId2"/>
          <a:stretch>
            <a:fillRect/>
          </a:stretch>
        </p:blipFill>
        <p:spPr>
          <a:xfrm>
            <a:off x="2706291" y="2826663"/>
            <a:ext cx="2614732" cy="1172528"/>
          </a:xfrm>
          <a:prstGeom prst="rect">
            <a:avLst/>
          </a:prstGeom>
        </p:spPr>
      </p:pic>
      <p:sp>
        <p:nvSpPr>
          <p:cNvPr id="9" name="Text 5"/>
          <p:cNvSpPr/>
          <p:nvPr/>
        </p:nvSpPr>
        <p:spPr>
          <a:xfrm>
            <a:off x="3870484" y="3234095"/>
            <a:ext cx="286107" cy="357664"/>
          </a:xfrm>
          <a:prstGeom prst="rect">
            <a:avLst/>
          </a:prstGeom>
          <a:noFill/>
          <a:ln/>
        </p:spPr>
        <p:txBody>
          <a:bodyPr wrap="none" lIns="0" tIns="0" rIns="0" bIns="0" rtlCol="0" anchor="t"/>
          <a:lstStyle/>
          <a:p>
            <a:pPr algn="ctr" indent="0" marL="0">
              <a:lnSpc>
                <a:spcPts val="3600"/>
              </a:lnSpc>
              <a:buNone/>
            </a:pPr>
            <a:r>
              <a:rPr lang="en-US" sz="2250" dirty="0">
                <a:solidFill>
                  <a:srgbClr val="DCD7E5"/>
                </a:solidFill>
                <a:latin typeface="Montserrat" pitchFamily="34" charset="0"/>
                <a:ea typeface="Montserrat" pitchFamily="34" charset="-122"/>
                <a:cs typeface="Montserrat" pitchFamily="34" charset="-120"/>
              </a:rPr>
              <a:t>2</a:t>
            </a:r>
            <a:endParaRPr lang="en-US" sz="2250" dirty="0"/>
          </a:p>
        </p:txBody>
      </p:sp>
      <p:sp>
        <p:nvSpPr>
          <p:cNvPr id="10" name="Text 6"/>
          <p:cNvSpPr/>
          <p:nvPr/>
        </p:nvSpPr>
        <p:spPr>
          <a:xfrm>
            <a:off x="5524500" y="3030141"/>
            <a:ext cx="948690" cy="318016"/>
          </a:xfrm>
          <a:prstGeom prst="rect">
            <a:avLst/>
          </a:prstGeom>
          <a:noFill/>
          <a:ln/>
        </p:spPr>
        <p:txBody>
          <a:bodyPr wrap="none" lIns="0" tIns="0" rIns="0" bIns="0" rtlCol="0" anchor="t"/>
          <a:lstStyle/>
          <a:p>
            <a:pPr algn="l" indent="0" marL="0">
              <a:lnSpc>
                <a:spcPts val="2500"/>
              </a:lnSpc>
              <a:buNone/>
            </a:pPr>
            <a:r>
              <a:rPr lang="en-US" sz="2000" dirty="0">
                <a:solidFill>
                  <a:srgbClr val="DCD7E5"/>
                </a:solidFill>
                <a:latin typeface="Montserrat" pitchFamily="34" charset="0"/>
                <a:ea typeface="Montserrat" pitchFamily="34" charset="-122"/>
                <a:cs typeface="Montserrat" pitchFamily="34" charset="-120"/>
              </a:rPr>
              <a:t>Images</a:t>
            </a:r>
            <a:endParaRPr lang="en-US" sz="2000" dirty="0"/>
          </a:p>
        </p:txBody>
      </p:sp>
      <p:sp>
        <p:nvSpPr>
          <p:cNvPr id="11" name="Text 7"/>
          <p:cNvSpPr/>
          <p:nvPr/>
        </p:nvSpPr>
        <p:spPr>
          <a:xfrm>
            <a:off x="5524500" y="3470196"/>
            <a:ext cx="948690" cy="325517"/>
          </a:xfrm>
          <a:prstGeom prst="rect">
            <a:avLst/>
          </a:prstGeom>
          <a:noFill/>
          <a:ln/>
        </p:spPr>
        <p:txBody>
          <a:bodyPr wrap="none" lIns="0" tIns="0" rIns="0" bIns="0" rtlCol="0" anchor="t"/>
          <a:lstStyle/>
          <a:p>
            <a:pPr algn="l" indent="0" marL="0">
              <a:lnSpc>
                <a:spcPts val="2550"/>
              </a:lnSpc>
              <a:buNone/>
            </a:pPr>
            <a:r>
              <a:rPr lang="en-US" sz="1600" dirty="0">
                <a:solidFill>
                  <a:srgbClr val="DCD7E5"/>
                </a:solidFill>
                <a:latin typeface="Heebo Light" pitchFamily="34" charset="0"/>
                <a:ea typeface="Heebo Light" pitchFamily="34" charset="-122"/>
                <a:cs typeface="Heebo Light" pitchFamily="34" charset="-120"/>
              </a:rPr>
              <a:t>PIL</a:t>
            </a:r>
            <a:endParaRPr lang="en-US" sz="1600" dirty="0"/>
          </a:p>
        </p:txBody>
      </p:sp>
      <p:sp>
        <p:nvSpPr>
          <p:cNvPr id="12" name="Shape 8"/>
          <p:cNvSpPr/>
          <p:nvPr/>
        </p:nvSpPr>
        <p:spPr>
          <a:xfrm>
            <a:off x="5371862" y="4015026"/>
            <a:ext cx="8495467" cy="11430"/>
          </a:xfrm>
          <a:prstGeom prst="roundRect">
            <a:avLst>
              <a:gd name="adj" fmla="val 747870"/>
            </a:avLst>
          </a:prstGeom>
          <a:solidFill>
            <a:srgbClr val="4A2C85"/>
          </a:solidFill>
          <a:ln/>
        </p:spPr>
      </p:sp>
      <p:pic>
        <p:nvPicPr>
          <p:cNvPr id="13" name="Image 2" descr="preencoded.png">    </p:cNvPr>
          <p:cNvPicPr>
            <a:picLocks noChangeAspect="1"/>
          </p:cNvPicPr>
          <p:nvPr/>
        </p:nvPicPr>
        <p:blipFill>
          <a:blip r:embed="rId3"/>
          <a:stretch>
            <a:fillRect/>
          </a:stretch>
        </p:blipFill>
        <p:spPr>
          <a:xfrm>
            <a:off x="2052518" y="4050030"/>
            <a:ext cx="3922157" cy="1172528"/>
          </a:xfrm>
          <a:prstGeom prst="rect">
            <a:avLst/>
          </a:prstGeom>
        </p:spPr>
      </p:pic>
      <p:sp>
        <p:nvSpPr>
          <p:cNvPr id="14" name="Text 9"/>
          <p:cNvSpPr/>
          <p:nvPr/>
        </p:nvSpPr>
        <p:spPr>
          <a:xfrm>
            <a:off x="3870484" y="4457462"/>
            <a:ext cx="286107" cy="357664"/>
          </a:xfrm>
          <a:prstGeom prst="rect">
            <a:avLst/>
          </a:prstGeom>
          <a:noFill/>
          <a:ln/>
        </p:spPr>
        <p:txBody>
          <a:bodyPr wrap="none" lIns="0" tIns="0" rIns="0" bIns="0" rtlCol="0" anchor="t"/>
          <a:lstStyle/>
          <a:p>
            <a:pPr algn="ctr" indent="0" marL="0">
              <a:lnSpc>
                <a:spcPts val="3600"/>
              </a:lnSpc>
              <a:buNone/>
            </a:pPr>
            <a:r>
              <a:rPr lang="en-US" sz="2250" dirty="0">
                <a:solidFill>
                  <a:srgbClr val="DCD7E5"/>
                </a:solidFill>
                <a:latin typeface="Montserrat" pitchFamily="34" charset="0"/>
                <a:ea typeface="Montserrat" pitchFamily="34" charset="-122"/>
                <a:cs typeface="Montserrat" pitchFamily="34" charset="-120"/>
              </a:rPr>
              <a:t>3</a:t>
            </a:r>
            <a:endParaRPr lang="en-US" sz="2250" dirty="0"/>
          </a:p>
        </p:txBody>
      </p:sp>
      <p:sp>
        <p:nvSpPr>
          <p:cNvPr id="15" name="Text 10"/>
          <p:cNvSpPr/>
          <p:nvPr/>
        </p:nvSpPr>
        <p:spPr>
          <a:xfrm>
            <a:off x="6178153" y="4253508"/>
            <a:ext cx="1109663" cy="318016"/>
          </a:xfrm>
          <a:prstGeom prst="rect">
            <a:avLst/>
          </a:prstGeom>
          <a:noFill/>
          <a:ln/>
        </p:spPr>
        <p:txBody>
          <a:bodyPr wrap="none" lIns="0" tIns="0" rIns="0" bIns="0" rtlCol="0" anchor="t"/>
          <a:lstStyle/>
          <a:p>
            <a:pPr algn="l" indent="0" marL="0">
              <a:lnSpc>
                <a:spcPts val="2500"/>
              </a:lnSpc>
              <a:buNone/>
            </a:pPr>
            <a:r>
              <a:rPr lang="en-US" sz="2000" dirty="0">
                <a:solidFill>
                  <a:srgbClr val="DCD7E5"/>
                </a:solidFill>
                <a:latin typeface="Montserrat" pitchFamily="34" charset="0"/>
                <a:ea typeface="Montserrat" pitchFamily="34" charset="-122"/>
                <a:cs typeface="Montserrat" pitchFamily="34" charset="-120"/>
              </a:rPr>
              <a:t>QR code</a:t>
            </a:r>
            <a:endParaRPr lang="en-US" sz="2000" dirty="0"/>
          </a:p>
        </p:txBody>
      </p:sp>
      <p:sp>
        <p:nvSpPr>
          <p:cNvPr id="16" name="Text 11"/>
          <p:cNvSpPr/>
          <p:nvPr/>
        </p:nvSpPr>
        <p:spPr>
          <a:xfrm>
            <a:off x="6178153" y="4693563"/>
            <a:ext cx="1109663" cy="325517"/>
          </a:xfrm>
          <a:prstGeom prst="rect">
            <a:avLst/>
          </a:prstGeom>
          <a:noFill/>
          <a:ln/>
        </p:spPr>
        <p:txBody>
          <a:bodyPr wrap="none" lIns="0" tIns="0" rIns="0" bIns="0" rtlCol="0" anchor="t"/>
          <a:lstStyle/>
          <a:p>
            <a:pPr algn="l" indent="0" marL="0">
              <a:lnSpc>
                <a:spcPts val="2550"/>
              </a:lnSpc>
              <a:buNone/>
            </a:pPr>
            <a:r>
              <a:rPr lang="en-US" sz="1600" dirty="0">
                <a:solidFill>
                  <a:srgbClr val="DCD7E5"/>
                </a:solidFill>
                <a:latin typeface="Heebo Light" pitchFamily="34" charset="0"/>
                <a:ea typeface="Heebo Light" pitchFamily="34" charset="-122"/>
                <a:cs typeface="Heebo Light" pitchFamily="34" charset="-120"/>
              </a:rPr>
              <a:t>qrcode 7.4.2</a:t>
            </a:r>
            <a:endParaRPr lang="en-US" sz="1600" dirty="0"/>
          </a:p>
        </p:txBody>
      </p:sp>
      <p:sp>
        <p:nvSpPr>
          <p:cNvPr id="17" name="Shape 12"/>
          <p:cNvSpPr/>
          <p:nvPr/>
        </p:nvSpPr>
        <p:spPr>
          <a:xfrm>
            <a:off x="6025515" y="5238393"/>
            <a:ext cx="7841813" cy="11430"/>
          </a:xfrm>
          <a:prstGeom prst="roundRect">
            <a:avLst>
              <a:gd name="adj" fmla="val 747870"/>
            </a:avLst>
          </a:prstGeom>
          <a:solidFill>
            <a:srgbClr val="4A2C85"/>
          </a:solidFill>
          <a:ln/>
        </p:spPr>
      </p:sp>
      <p:pic>
        <p:nvPicPr>
          <p:cNvPr id="18" name="Image 3" descr="preencoded.png">    </p:cNvPr>
          <p:cNvPicPr>
            <a:picLocks noChangeAspect="1"/>
          </p:cNvPicPr>
          <p:nvPr/>
        </p:nvPicPr>
        <p:blipFill>
          <a:blip r:embed="rId4"/>
          <a:stretch>
            <a:fillRect/>
          </a:stretch>
        </p:blipFill>
        <p:spPr>
          <a:xfrm>
            <a:off x="1398865" y="5273397"/>
            <a:ext cx="5229463" cy="1172528"/>
          </a:xfrm>
          <a:prstGeom prst="rect">
            <a:avLst/>
          </a:prstGeom>
        </p:spPr>
      </p:pic>
      <p:sp>
        <p:nvSpPr>
          <p:cNvPr id="19" name="Text 13"/>
          <p:cNvSpPr/>
          <p:nvPr/>
        </p:nvSpPr>
        <p:spPr>
          <a:xfrm>
            <a:off x="3870484" y="5680829"/>
            <a:ext cx="286107" cy="357664"/>
          </a:xfrm>
          <a:prstGeom prst="rect">
            <a:avLst/>
          </a:prstGeom>
          <a:noFill/>
          <a:ln/>
        </p:spPr>
        <p:txBody>
          <a:bodyPr wrap="none" lIns="0" tIns="0" rIns="0" bIns="0" rtlCol="0" anchor="t"/>
          <a:lstStyle/>
          <a:p>
            <a:pPr algn="ctr" indent="0" marL="0">
              <a:lnSpc>
                <a:spcPts val="3600"/>
              </a:lnSpc>
              <a:buNone/>
            </a:pPr>
            <a:r>
              <a:rPr lang="en-US" sz="2250" dirty="0">
                <a:solidFill>
                  <a:srgbClr val="DCD7E5"/>
                </a:solidFill>
                <a:latin typeface="Montserrat" pitchFamily="34" charset="0"/>
                <a:ea typeface="Montserrat" pitchFamily="34" charset="-122"/>
                <a:cs typeface="Montserrat" pitchFamily="34" charset="-120"/>
              </a:rPr>
              <a:t>4</a:t>
            </a:r>
            <a:endParaRPr lang="en-US" sz="2250" dirty="0"/>
          </a:p>
        </p:txBody>
      </p:sp>
      <p:sp>
        <p:nvSpPr>
          <p:cNvPr id="20" name="Text 14"/>
          <p:cNvSpPr/>
          <p:nvPr/>
        </p:nvSpPr>
        <p:spPr>
          <a:xfrm>
            <a:off x="6831806" y="5476875"/>
            <a:ext cx="2429589" cy="318016"/>
          </a:xfrm>
          <a:prstGeom prst="rect">
            <a:avLst/>
          </a:prstGeom>
          <a:noFill/>
          <a:ln/>
        </p:spPr>
        <p:txBody>
          <a:bodyPr wrap="none" lIns="0" tIns="0" rIns="0" bIns="0" rtlCol="0" anchor="t"/>
          <a:lstStyle/>
          <a:p>
            <a:pPr algn="l" indent="0" marL="0">
              <a:lnSpc>
                <a:spcPts val="2500"/>
              </a:lnSpc>
              <a:buNone/>
            </a:pPr>
            <a:r>
              <a:rPr lang="en-US" sz="2000" dirty="0">
                <a:solidFill>
                  <a:srgbClr val="DCD7E5"/>
                </a:solidFill>
                <a:latin typeface="Montserrat" pitchFamily="34" charset="0"/>
                <a:ea typeface="Montserrat" pitchFamily="34" charset="-122"/>
                <a:cs typeface="Montserrat" pitchFamily="34" charset="-120"/>
              </a:rPr>
              <a:t>Web framework</a:t>
            </a:r>
            <a:endParaRPr lang="en-US" sz="2000" dirty="0"/>
          </a:p>
        </p:txBody>
      </p:sp>
      <p:sp>
        <p:nvSpPr>
          <p:cNvPr id="21" name="Text 15"/>
          <p:cNvSpPr/>
          <p:nvPr/>
        </p:nvSpPr>
        <p:spPr>
          <a:xfrm>
            <a:off x="6831806" y="5916930"/>
            <a:ext cx="2429589" cy="325517"/>
          </a:xfrm>
          <a:prstGeom prst="rect">
            <a:avLst/>
          </a:prstGeom>
          <a:noFill/>
          <a:ln/>
        </p:spPr>
        <p:txBody>
          <a:bodyPr wrap="none" lIns="0" tIns="0" rIns="0" bIns="0" rtlCol="0" anchor="t"/>
          <a:lstStyle/>
          <a:p>
            <a:pPr algn="l" indent="0" marL="0">
              <a:lnSpc>
                <a:spcPts val="2550"/>
              </a:lnSpc>
              <a:buNone/>
            </a:pPr>
            <a:r>
              <a:rPr lang="en-US" sz="1600" dirty="0">
                <a:solidFill>
                  <a:srgbClr val="DCD7E5"/>
                </a:solidFill>
                <a:latin typeface="Heebo Light" pitchFamily="34" charset="0"/>
                <a:ea typeface="Heebo Light" pitchFamily="34" charset="-122"/>
                <a:cs typeface="Heebo Light" pitchFamily="34" charset="-120"/>
              </a:rPr>
              <a:t>Werkzeug 3.0.1, Flask 3.0.0</a:t>
            </a:r>
            <a:endParaRPr lang="en-US" sz="1600" dirty="0"/>
          </a:p>
        </p:txBody>
      </p:sp>
      <p:sp>
        <p:nvSpPr>
          <p:cNvPr id="22" name="Shape 16"/>
          <p:cNvSpPr/>
          <p:nvPr/>
        </p:nvSpPr>
        <p:spPr>
          <a:xfrm>
            <a:off x="6679168" y="6461760"/>
            <a:ext cx="7188160" cy="11430"/>
          </a:xfrm>
          <a:prstGeom prst="roundRect">
            <a:avLst>
              <a:gd name="adj" fmla="val 747870"/>
            </a:avLst>
          </a:prstGeom>
          <a:solidFill>
            <a:srgbClr val="4A2C85"/>
          </a:solidFill>
          <a:ln/>
        </p:spPr>
      </p:sp>
      <p:pic>
        <p:nvPicPr>
          <p:cNvPr id="23" name="Image 4" descr="preencoded.png">    </p:cNvPr>
          <p:cNvPicPr>
            <a:picLocks noChangeAspect="1"/>
          </p:cNvPicPr>
          <p:nvPr/>
        </p:nvPicPr>
        <p:blipFill>
          <a:blip r:embed="rId5"/>
          <a:stretch>
            <a:fillRect/>
          </a:stretch>
        </p:blipFill>
        <p:spPr>
          <a:xfrm>
            <a:off x="745212" y="6496764"/>
            <a:ext cx="6536888" cy="1172528"/>
          </a:xfrm>
          <a:prstGeom prst="rect">
            <a:avLst/>
          </a:prstGeom>
        </p:spPr>
      </p:pic>
      <p:sp>
        <p:nvSpPr>
          <p:cNvPr id="24" name="Text 17"/>
          <p:cNvSpPr/>
          <p:nvPr/>
        </p:nvSpPr>
        <p:spPr>
          <a:xfrm>
            <a:off x="3870484" y="6904196"/>
            <a:ext cx="286107" cy="357664"/>
          </a:xfrm>
          <a:prstGeom prst="rect">
            <a:avLst/>
          </a:prstGeom>
          <a:noFill/>
          <a:ln/>
        </p:spPr>
        <p:txBody>
          <a:bodyPr wrap="none" lIns="0" tIns="0" rIns="0" bIns="0" rtlCol="0" anchor="t"/>
          <a:lstStyle/>
          <a:p>
            <a:pPr algn="ctr" indent="0" marL="0">
              <a:lnSpc>
                <a:spcPts val="3600"/>
              </a:lnSpc>
              <a:buNone/>
            </a:pPr>
            <a:r>
              <a:rPr lang="en-US" sz="2250" dirty="0">
                <a:solidFill>
                  <a:srgbClr val="DCD7E5"/>
                </a:solidFill>
                <a:latin typeface="Montserrat" pitchFamily="34" charset="0"/>
                <a:ea typeface="Montserrat" pitchFamily="34" charset="-122"/>
                <a:cs typeface="Montserrat" pitchFamily="34" charset="-120"/>
              </a:rPr>
              <a:t>5</a:t>
            </a:r>
            <a:endParaRPr lang="en-US" sz="2250" dirty="0"/>
          </a:p>
        </p:txBody>
      </p:sp>
      <p:sp>
        <p:nvSpPr>
          <p:cNvPr id="25" name="Text 18"/>
          <p:cNvSpPr/>
          <p:nvPr/>
        </p:nvSpPr>
        <p:spPr>
          <a:xfrm>
            <a:off x="7485578" y="6700242"/>
            <a:ext cx="1294805" cy="318016"/>
          </a:xfrm>
          <a:prstGeom prst="rect">
            <a:avLst/>
          </a:prstGeom>
          <a:noFill/>
          <a:ln/>
        </p:spPr>
        <p:txBody>
          <a:bodyPr wrap="none" lIns="0" tIns="0" rIns="0" bIns="0" rtlCol="0" anchor="t"/>
          <a:lstStyle/>
          <a:p>
            <a:pPr algn="l" indent="0" marL="0">
              <a:lnSpc>
                <a:spcPts val="2500"/>
              </a:lnSpc>
              <a:buNone/>
            </a:pPr>
            <a:r>
              <a:rPr lang="en-US" sz="2000" dirty="0">
                <a:solidFill>
                  <a:srgbClr val="DCD7E5"/>
                </a:solidFill>
                <a:latin typeface="Montserrat" pitchFamily="34" charset="0"/>
                <a:ea typeface="Montserrat" pitchFamily="34" charset="-122"/>
                <a:cs typeface="Montserrat" pitchFamily="34" charset="-120"/>
              </a:rPr>
              <a:t>Language</a:t>
            </a:r>
            <a:endParaRPr lang="en-US" sz="2000" dirty="0"/>
          </a:p>
        </p:txBody>
      </p:sp>
      <p:sp>
        <p:nvSpPr>
          <p:cNvPr id="26" name="Text 19"/>
          <p:cNvSpPr/>
          <p:nvPr/>
        </p:nvSpPr>
        <p:spPr>
          <a:xfrm>
            <a:off x="7485578" y="7140297"/>
            <a:ext cx="1294805" cy="325517"/>
          </a:xfrm>
          <a:prstGeom prst="rect">
            <a:avLst/>
          </a:prstGeom>
          <a:noFill/>
          <a:ln/>
        </p:spPr>
        <p:txBody>
          <a:bodyPr wrap="none" lIns="0" tIns="0" rIns="0" bIns="0" rtlCol="0" anchor="t"/>
          <a:lstStyle/>
          <a:p>
            <a:pPr algn="l" indent="0" marL="0">
              <a:lnSpc>
                <a:spcPts val="2550"/>
              </a:lnSpc>
              <a:buNone/>
            </a:pPr>
            <a:r>
              <a:rPr lang="en-US" sz="1600" dirty="0">
                <a:solidFill>
                  <a:srgbClr val="DCD7E5"/>
                </a:solidFill>
                <a:latin typeface="Heebo Light" pitchFamily="34" charset="0"/>
                <a:ea typeface="Heebo Light" pitchFamily="34" charset="-122"/>
                <a:cs typeface="Heebo Light" pitchFamily="34" charset="-120"/>
              </a:rPr>
              <a:t>Python 3.x</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459825"/>
            <a:ext cx="7619048" cy="708779"/>
          </a:xfrm>
          <a:prstGeom prst="rect">
            <a:avLst/>
          </a:prstGeom>
          <a:noFill/>
          <a:ln/>
        </p:spPr>
        <p:txBody>
          <a:bodyPr wrap="none" lIns="0" tIns="0" rIns="0" bIns="0" rtlCol="0" anchor="t"/>
          <a:lstStyle/>
          <a:p>
            <a:pPr algn="l"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IndustrialDoc Usage Guide</a:t>
            </a:r>
            <a:endParaRPr lang="en-US" sz="4450" dirty="0"/>
          </a:p>
        </p:txBody>
      </p:sp>
      <p:sp>
        <p:nvSpPr>
          <p:cNvPr id="3" name="Shape 1"/>
          <p:cNvSpPr/>
          <p:nvPr/>
        </p:nvSpPr>
        <p:spPr>
          <a:xfrm>
            <a:off x="793790" y="2622233"/>
            <a:ext cx="2173724" cy="1306949"/>
          </a:xfrm>
          <a:prstGeom prst="roundRect">
            <a:avLst>
              <a:gd name="adj" fmla="val 7289"/>
            </a:avLst>
          </a:prstGeom>
          <a:solidFill>
            <a:srgbClr val="31136C"/>
          </a:solidFill>
          <a:ln w="7620">
            <a:solidFill>
              <a:srgbClr val="4A2C85"/>
            </a:solidFill>
            <a:prstDash val="solid"/>
          </a:ln>
        </p:spPr>
      </p:sp>
      <p:pic>
        <p:nvPicPr>
          <p:cNvPr id="4" name="Image 0" descr="preencoded.png">    </p:cNvPr>
          <p:cNvPicPr>
            <a:picLocks noChangeAspect="1"/>
          </p:cNvPicPr>
          <p:nvPr/>
        </p:nvPicPr>
        <p:blipFill>
          <a:blip r:embed="rId1"/>
          <a:stretch>
            <a:fillRect/>
          </a:stretch>
        </p:blipFill>
        <p:spPr>
          <a:xfrm>
            <a:off x="1721167" y="3076337"/>
            <a:ext cx="318968" cy="398621"/>
          </a:xfrm>
          <a:prstGeom prst="rect">
            <a:avLst/>
          </a:prstGeom>
        </p:spPr>
      </p:pic>
      <p:sp>
        <p:nvSpPr>
          <p:cNvPr id="5" name="Text 2"/>
          <p:cNvSpPr/>
          <p:nvPr/>
        </p:nvSpPr>
        <p:spPr>
          <a:xfrm>
            <a:off x="3194328" y="2849047"/>
            <a:ext cx="2093357"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Navigation</a:t>
            </a:r>
            <a:endParaRPr lang="en-US" sz="2200" dirty="0"/>
          </a:p>
        </p:txBody>
      </p:sp>
      <p:sp>
        <p:nvSpPr>
          <p:cNvPr id="6" name="Text 3"/>
          <p:cNvSpPr/>
          <p:nvPr/>
        </p:nvSpPr>
        <p:spPr>
          <a:xfrm>
            <a:off x="3194328" y="3339465"/>
            <a:ext cx="2093357" cy="362903"/>
          </a:xfrm>
          <a:prstGeom prst="rect">
            <a:avLst/>
          </a:prstGeom>
          <a:noFill/>
          <a:ln/>
        </p:spPr>
        <p:txBody>
          <a:bodyPr wrap="non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Home page overview</a:t>
            </a:r>
            <a:endParaRPr lang="en-US" sz="1750" dirty="0"/>
          </a:p>
        </p:txBody>
      </p:sp>
      <p:sp>
        <p:nvSpPr>
          <p:cNvPr id="7" name="Shape 4"/>
          <p:cNvSpPr/>
          <p:nvPr/>
        </p:nvSpPr>
        <p:spPr>
          <a:xfrm>
            <a:off x="3080861" y="3913942"/>
            <a:ext cx="10642402" cy="15240"/>
          </a:xfrm>
          <a:prstGeom prst="roundRect">
            <a:avLst>
              <a:gd name="adj" fmla="val 625116"/>
            </a:avLst>
          </a:prstGeom>
          <a:solidFill>
            <a:srgbClr val="4A2C85"/>
          </a:solidFill>
          <a:ln/>
        </p:spPr>
      </p:sp>
      <p:sp>
        <p:nvSpPr>
          <p:cNvPr id="8" name="Shape 5"/>
          <p:cNvSpPr/>
          <p:nvPr/>
        </p:nvSpPr>
        <p:spPr>
          <a:xfrm>
            <a:off x="793790" y="4042529"/>
            <a:ext cx="4347567" cy="1306949"/>
          </a:xfrm>
          <a:prstGeom prst="roundRect">
            <a:avLst>
              <a:gd name="adj" fmla="val 7289"/>
            </a:avLst>
          </a:prstGeom>
          <a:solidFill>
            <a:srgbClr val="31136C"/>
          </a:solidFill>
          <a:ln w="7620">
            <a:solidFill>
              <a:srgbClr val="4A2C85"/>
            </a:solidFill>
            <a:prstDash val="solid"/>
          </a:ln>
        </p:spPr>
      </p:sp>
      <p:pic>
        <p:nvPicPr>
          <p:cNvPr id="9" name="Image 1" descr="preencoded.png">    </p:cNvPr>
          <p:cNvPicPr>
            <a:picLocks noChangeAspect="1"/>
          </p:cNvPicPr>
          <p:nvPr/>
        </p:nvPicPr>
        <p:blipFill>
          <a:blip r:embed="rId2"/>
          <a:stretch>
            <a:fillRect/>
          </a:stretch>
        </p:blipFill>
        <p:spPr>
          <a:xfrm>
            <a:off x="2808089" y="4496633"/>
            <a:ext cx="318968" cy="398621"/>
          </a:xfrm>
          <a:prstGeom prst="rect">
            <a:avLst/>
          </a:prstGeom>
        </p:spPr>
      </p:pic>
      <p:sp>
        <p:nvSpPr>
          <p:cNvPr id="10" name="Text 6"/>
          <p:cNvSpPr/>
          <p:nvPr/>
        </p:nvSpPr>
        <p:spPr>
          <a:xfrm>
            <a:off x="5368171" y="4269343"/>
            <a:ext cx="1924169"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Admin</a:t>
            </a:r>
            <a:endParaRPr lang="en-US" sz="2200" dirty="0"/>
          </a:p>
        </p:txBody>
      </p:sp>
      <p:sp>
        <p:nvSpPr>
          <p:cNvPr id="11" name="Text 7"/>
          <p:cNvSpPr/>
          <p:nvPr/>
        </p:nvSpPr>
        <p:spPr>
          <a:xfrm>
            <a:off x="5368171" y="4759762"/>
            <a:ext cx="1924169" cy="362903"/>
          </a:xfrm>
          <a:prstGeom prst="rect">
            <a:avLst/>
          </a:prstGeom>
          <a:noFill/>
          <a:ln/>
        </p:spPr>
        <p:txBody>
          <a:bodyPr wrap="non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Secure the defaults</a:t>
            </a:r>
            <a:endParaRPr lang="en-US" sz="1750" dirty="0"/>
          </a:p>
        </p:txBody>
      </p:sp>
      <p:sp>
        <p:nvSpPr>
          <p:cNvPr id="12" name="Shape 8"/>
          <p:cNvSpPr/>
          <p:nvPr/>
        </p:nvSpPr>
        <p:spPr>
          <a:xfrm>
            <a:off x="5254704" y="5334238"/>
            <a:ext cx="8468558" cy="15240"/>
          </a:xfrm>
          <a:prstGeom prst="roundRect">
            <a:avLst>
              <a:gd name="adj" fmla="val 625116"/>
            </a:avLst>
          </a:prstGeom>
          <a:solidFill>
            <a:srgbClr val="4A2C85"/>
          </a:solidFill>
          <a:ln/>
        </p:spPr>
      </p:sp>
      <p:sp>
        <p:nvSpPr>
          <p:cNvPr id="13" name="Shape 9"/>
          <p:cNvSpPr/>
          <p:nvPr/>
        </p:nvSpPr>
        <p:spPr>
          <a:xfrm>
            <a:off x="793790" y="5462826"/>
            <a:ext cx="6521410" cy="1306949"/>
          </a:xfrm>
          <a:prstGeom prst="roundRect">
            <a:avLst>
              <a:gd name="adj" fmla="val 7289"/>
            </a:avLst>
          </a:prstGeom>
          <a:solidFill>
            <a:srgbClr val="31136C"/>
          </a:solidFill>
          <a:ln w="7620">
            <a:solidFill>
              <a:srgbClr val="4A2C85"/>
            </a:solidFill>
            <a:prstDash val="solid"/>
          </a:ln>
        </p:spPr>
      </p:sp>
      <p:pic>
        <p:nvPicPr>
          <p:cNvPr id="14" name="Image 2" descr="preencoded.png">    </p:cNvPr>
          <p:cNvPicPr>
            <a:picLocks noChangeAspect="1"/>
          </p:cNvPicPr>
          <p:nvPr/>
        </p:nvPicPr>
        <p:blipFill>
          <a:blip r:embed="rId3"/>
          <a:stretch>
            <a:fillRect/>
          </a:stretch>
        </p:blipFill>
        <p:spPr>
          <a:xfrm>
            <a:off x="3895011" y="5916930"/>
            <a:ext cx="318968" cy="398621"/>
          </a:xfrm>
          <a:prstGeom prst="rect">
            <a:avLst/>
          </a:prstGeom>
        </p:spPr>
      </p:pic>
      <p:sp>
        <p:nvSpPr>
          <p:cNvPr id="15" name="Text 10"/>
          <p:cNvSpPr/>
          <p:nvPr/>
        </p:nvSpPr>
        <p:spPr>
          <a:xfrm>
            <a:off x="7542014" y="5689640"/>
            <a:ext cx="2161223"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Security</a:t>
            </a:r>
            <a:endParaRPr lang="en-US" sz="2200" dirty="0"/>
          </a:p>
        </p:txBody>
      </p:sp>
      <p:sp>
        <p:nvSpPr>
          <p:cNvPr id="16" name="Text 11"/>
          <p:cNvSpPr/>
          <p:nvPr/>
        </p:nvSpPr>
        <p:spPr>
          <a:xfrm>
            <a:off x="7542014" y="6180058"/>
            <a:ext cx="2161223" cy="362903"/>
          </a:xfrm>
          <a:prstGeom prst="rect">
            <a:avLst/>
          </a:prstGeom>
          <a:noFill/>
          <a:ln/>
        </p:spPr>
        <p:txBody>
          <a:bodyPr wrap="non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Regular data backups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3045976"/>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Thank You!</a:t>
            </a:r>
            <a:endParaRPr lang="en-US" sz="4450" dirty="0"/>
          </a:p>
        </p:txBody>
      </p:sp>
      <p:sp>
        <p:nvSpPr>
          <p:cNvPr id="4" name="Text 1"/>
          <p:cNvSpPr/>
          <p:nvPr/>
        </p:nvSpPr>
        <p:spPr>
          <a:xfrm>
            <a:off x="793790" y="4094917"/>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Thank you for considering IndustrialDoc. With IndustrialDoc, documentation becomes an asset, not a burden. It improves efficiency, security, and accessibility.</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2025-03-31T05:50:18Z</dcterms:created>
  <dcterms:modified xsi:type="dcterms:W3CDTF">2025-03-31T05:50:18Z</dcterms:modified>
</cp:coreProperties>
</file>